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2"/>
  </p:notesMasterIdLst>
  <p:sldIdLst>
    <p:sldId id="289" r:id="rId2"/>
    <p:sldId id="284" r:id="rId3"/>
    <p:sldId id="299" r:id="rId4"/>
    <p:sldId id="285" r:id="rId5"/>
    <p:sldId id="300" r:id="rId6"/>
    <p:sldId id="291" r:id="rId7"/>
    <p:sldId id="305" r:id="rId8"/>
    <p:sldId id="306" r:id="rId9"/>
    <p:sldId id="307" r:id="rId10"/>
    <p:sldId id="309" r:id="rId11"/>
    <p:sldId id="308" r:id="rId12"/>
    <p:sldId id="292" r:id="rId13"/>
    <p:sldId id="293" r:id="rId14"/>
    <p:sldId id="294" r:id="rId15"/>
    <p:sldId id="295" r:id="rId16"/>
    <p:sldId id="296" r:id="rId17"/>
    <p:sldId id="311" r:id="rId18"/>
    <p:sldId id="310" r:id="rId19"/>
    <p:sldId id="312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06"/>
    <p:restoredTop sz="93364"/>
  </p:normalViewPr>
  <p:slideViewPr>
    <p:cSldViewPr snapToGrid="0" snapToObjects="1">
      <p:cViewPr>
        <p:scale>
          <a:sx n="100" d="100"/>
          <a:sy n="100" d="100"/>
        </p:scale>
        <p:origin x="2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6FA8B-7156-2746-A873-8D557D5F859B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8C3EF-BC0D-9747-AE3E-90D91968FC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39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418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50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72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46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212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9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30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9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923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9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6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331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1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46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47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02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61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85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 cap="none" baseline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latin typeface="Damascus" charset="-78"/>
                <a:ea typeface="Damascus" charset="-78"/>
                <a:cs typeface="Damascus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12526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>
              <a:defRPr>
                <a:latin typeface="Damascus" charset="-78"/>
                <a:ea typeface="Damascus" charset="-78"/>
                <a:cs typeface="Damascus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221194" y="155531"/>
            <a:ext cx="3275668" cy="4060009"/>
            <a:chOff x="179424" y="171031"/>
            <a:chExt cx="3275668" cy="4060009"/>
          </a:xfrm>
        </p:grpSpPr>
        <p:cxnSp>
          <p:nvCxnSpPr>
            <p:cNvPr id="17" name="Straight Connector 16"/>
            <p:cNvCxnSpPr/>
            <p:nvPr userDrawn="1"/>
          </p:nvCxnSpPr>
          <p:spPr>
            <a:xfrm>
              <a:off x="210418" y="171031"/>
              <a:ext cx="2" cy="406000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79424" y="171031"/>
              <a:ext cx="3275668" cy="1494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 userDrawn="1"/>
        </p:nvGrpSpPr>
        <p:grpSpPr>
          <a:xfrm rot="10800000">
            <a:off x="8696181" y="2665121"/>
            <a:ext cx="3275668" cy="4060009"/>
            <a:chOff x="179424" y="171031"/>
            <a:chExt cx="3275668" cy="4060009"/>
          </a:xfrm>
        </p:grpSpPr>
        <p:cxnSp>
          <p:nvCxnSpPr>
            <p:cNvPr id="36" name="Straight Connector 35"/>
            <p:cNvCxnSpPr/>
            <p:nvPr userDrawn="1"/>
          </p:nvCxnSpPr>
          <p:spPr>
            <a:xfrm>
              <a:off x="210418" y="171031"/>
              <a:ext cx="2" cy="406000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179424" y="171031"/>
              <a:ext cx="3275668" cy="1494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3290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85399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 userDrawn="1"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0" y="6504057"/>
            <a:ext cx="12192000" cy="3539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9" name="Chevron 18"/>
          <p:cNvSpPr/>
          <p:nvPr userDrawn="1"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 userDrawn="1"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 userDrawn="1"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221194" y="155531"/>
            <a:ext cx="3275668" cy="4060009"/>
            <a:chOff x="179424" y="171031"/>
            <a:chExt cx="3275668" cy="4060009"/>
          </a:xfrm>
        </p:grpSpPr>
        <p:cxnSp>
          <p:nvCxnSpPr>
            <p:cNvPr id="23" name="Straight Connector 22"/>
            <p:cNvCxnSpPr/>
            <p:nvPr userDrawn="1"/>
          </p:nvCxnSpPr>
          <p:spPr>
            <a:xfrm>
              <a:off x="210418" y="171031"/>
              <a:ext cx="2" cy="406000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79424" y="171031"/>
              <a:ext cx="3275668" cy="1494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 rot="10800000">
            <a:off x="8696181" y="2309521"/>
            <a:ext cx="3275668" cy="4060009"/>
            <a:chOff x="179424" y="171031"/>
            <a:chExt cx="3275668" cy="4060009"/>
          </a:xfrm>
        </p:grpSpPr>
        <p:cxnSp>
          <p:nvCxnSpPr>
            <p:cNvPr id="26" name="Straight Connector 25"/>
            <p:cNvCxnSpPr/>
            <p:nvPr userDrawn="1"/>
          </p:nvCxnSpPr>
          <p:spPr>
            <a:xfrm>
              <a:off x="210418" y="171031"/>
              <a:ext cx="2" cy="406000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79424" y="171031"/>
              <a:ext cx="3275668" cy="1494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97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3.wdp"/><Relationship Id="rId5" Type="http://schemas.microsoft.com/office/2007/relationships/hdphoto" Target="../media/hdphoto4.wdp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915128" y="1488406"/>
            <a:ext cx="8361229" cy="2098226"/>
          </a:xfrm>
        </p:spPr>
        <p:txBody>
          <a:bodyPr/>
          <a:lstStyle/>
          <a:p>
            <a:r>
              <a:rPr lang="en-US" sz="5400" cap="none" dirty="0" smtClean="0">
                <a:latin typeface="Damascus" charset="-78"/>
                <a:ea typeface="Damascus" charset="-78"/>
                <a:cs typeface="Damascus" charset="-78"/>
              </a:rPr>
              <a:t>Computational Analysis of Religious and Ideological Linguistic Behavior</a:t>
            </a:r>
            <a:endParaRPr lang="en-US" sz="5400" cap="none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614488" y="3670519"/>
            <a:ext cx="9344025" cy="1744434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latin typeface="Damascus" charset="-78"/>
                <a:ea typeface="Damascus" charset="-78"/>
                <a:cs typeface="Damascus" charset="-78"/>
              </a:rPr>
              <a:t>University of Virginia, MS in Data Science Capstone</a:t>
            </a:r>
          </a:p>
          <a:p>
            <a:pPr algn="l"/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Samantha 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Garofalo, Seth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Green, 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Leigh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Harton, Megan Stiles</a:t>
            </a:r>
          </a:p>
          <a:p>
            <a:pPr algn="r"/>
            <a:endParaRPr lang="en-US" sz="700" dirty="0" smtClean="0">
              <a:latin typeface="Damascus" charset="-78"/>
              <a:ea typeface="Damascus" charset="-78"/>
              <a:cs typeface="Damascus" charset="-78"/>
            </a:endParaRP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Damascus" charset="-78"/>
                <a:ea typeface="Damascus" charset="-78"/>
                <a:cs typeface="Damascus" charset="-78"/>
              </a:rPr>
              <a:t>	</a:t>
            </a:r>
            <a:r>
              <a:rPr lang="en-US" sz="2000" dirty="0" smtClean="0">
                <a:latin typeface="Damascus" charset="-78"/>
                <a:ea typeface="Damascus" charset="-78"/>
                <a:cs typeface="Damascus" charset="-78"/>
              </a:rPr>
              <a:t>				</a:t>
            </a:r>
            <a:endParaRPr lang="en-US" sz="1900" dirty="0">
              <a:solidFill>
                <a:schemeClr val="tx2">
                  <a:lumMod val="75000"/>
                  <a:lumOff val="2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3583" l="28711" r="71875">
                        <a14:foregroundMark x1="50000" y1="22741" x2="50000" y2="22741"/>
                        <a14:foregroundMark x1="39648" y1="17445" x2="39648" y2="17445"/>
                        <a14:foregroundMark x1="49023" y1="17445" x2="49023" y2="17445"/>
                        <a14:foregroundMark x1="57422" y1="16511" x2="57422" y2="16511"/>
                        <a14:foregroundMark x1="62695" y1="24299" x2="62695" y2="24299"/>
                        <a14:foregroundMark x1="57031" y1="27103" x2="57031" y2="27103"/>
                        <a14:foregroundMark x1="53516" y1="26168" x2="53516" y2="26168"/>
                        <a14:foregroundMark x1="46484" y1="26168" x2="46484" y2="26168"/>
                        <a14:foregroundMark x1="43750" y1="26168" x2="43750" y2="26168"/>
                        <a14:foregroundMark x1="38672" y1="26791" x2="38672" y2="26791"/>
                        <a14:foregroundMark x1="37891" y1="44237" x2="37891" y2="44237"/>
                        <a14:foregroundMark x1="47656" y1="44237" x2="47656" y2="44237"/>
                        <a14:foregroundMark x1="61328" y1="44548" x2="61328" y2="44548"/>
                      </a14:backgroundRemoval>
                    </a14:imgEffect>
                  </a14:imgLayer>
                </a14:imgProps>
              </a:ext>
            </a:extLst>
          </a:blip>
          <a:srcRect l="33646" r="33444" b="48973"/>
          <a:stretch/>
        </p:blipFill>
        <p:spPr>
          <a:xfrm>
            <a:off x="1614488" y="4829854"/>
            <a:ext cx="1376417" cy="13379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16079" y="5152160"/>
            <a:ext cx="5247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Advisor:  </a:t>
            </a: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  Don Brown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Client:        Peter 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Ochs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Sponsor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: </a:t>
            </a: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  ARL        </a:t>
            </a:r>
            <a:endParaRPr lang="en-US" sz="2000" dirty="0">
              <a:solidFill>
                <a:schemeClr val="tx2">
                  <a:lumMod val="75000"/>
                  <a:lumOff val="2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471608" y="3586632"/>
            <a:ext cx="92583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53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15386" y="2379887"/>
            <a:ext cx="8361229" cy="209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cap="none" dirty="0" smtClean="0">
                <a:solidFill>
                  <a:schemeClr val="bg2"/>
                </a:solidFill>
                <a:latin typeface="Damascus" charset="-78"/>
                <a:ea typeface="Damascus" charset="-78"/>
                <a:cs typeface="Damascus" charset="-78"/>
              </a:rPr>
              <a:t>Keyword Selection</a:t>
            </a:r>
            <a:endParaRPr lang="en-US" sz="5400" cap="none" dirty="0">
              <a:solidFill>
                <a:schemeClr val="bg2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4198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/>
              <a:t>TFIDF Matrix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256367" y="1577340"/>
          <a:ext cx="7679267" cy="3703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880"/>
                <a:gridCol w="640080"/>
                <a:gridCol w="1452880"/>
                <a:gridCol w="1198880"/>
                <a:gridCol w="1579880"/>
                <a:gridCol w="1354667"/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freq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idf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logidf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tfidf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logtfidf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thee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2502.000000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88.820531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prophet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12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1668.000000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59.213687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me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12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1668.000000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59.213687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we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21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75.818182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4.328338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1592.181818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90.895101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uniti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9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1251.000000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44.410265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fate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1112.000000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39.475791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muhammad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1112.000000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39.475791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decre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1112.000000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39.475791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christ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104.250000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4.646792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1042.500000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46.467919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3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/>
              <a:t>Value Words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717097" y="2171699"/>
            <a:ext cx="2910205" cy="2694770"/>
            <a:chOff x="4717097" y="2171699"/>
            <a:chExt cx="2910205" cy="26947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27968" t="18011" r="25869" b="11949"/>
            <a:stretch/>
          </p:blipFill>
          <p:spPr>
            <a:xfrm>
              <a:off x="4717097" y="2577563"/>
              <a:ext cx="2910205" cy="2288906"/>
            </a:xfrm>
            <a:prstGeom prst="rect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4717097" y="2171699"/>
              <a:ext cx="2910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Damascus" charset="-78"/>
                  <a:ea typeface="Damascus" charset="-78"/>
                  <a:cs typeface="Damascus" charset="-78"/>
                </a:rPr>
                <a:t>TFIDF Method w/Pronouns</a:t>
              </a:r>
              <a:endParaRPr lang="en-US" dirty="0">
                <a:latin typeface="Damascus" charset="-78"/>
                <a:ea typeface="Damascus" charset="-78"/>
                <a:cs typeface="Damascus" charset="-78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371599" y="2171699"/>
            <a:ext cx="2607192" cy="2663081"/>
            <a:chOff x="1371599" y="2171699"/>
            <a:chExt cx="2607192" cy="266308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/>
            <a:srcRect l="27411" t="14931" r="27339" b="8276"/>
            <a:stretch/>
          </p:blipFill>
          <p:spPr>
            <a:xfrm>
              <a:off x="1371600" y="2541031"/>
              <a:ext cx="2607191" cy="2293749"/>
            </a:xfrm>
            <a:prstGeom prst="rect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1371599" y="2171699"/>
              <a:ext cx="2607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Damascus" charset="-78"/>
                  <a:ea typeface="Damascus" charset="-78"/>
                  <a:cs typeface="Damascus" charset="-78"/>
                </a:rPr>
                <a:t>Previous Method</a:t>
              </a:r>
              <a:endParaRPr lang="en-US" dirty="0">
                <a:latin typeface="Damascus" charset="-78"/>
                <a:ea typeface="Damascus" charset="-78"/>
                <a:cs typeface="Damascus" charset="-78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085314" y="2171699"/>
            <a:ext cx="3143032" cy="2694770"/>
            <a:chOff x="8085314" y="2171699"/>
            <a:chExt cx="3143032" cy="2694770"/>
          </a:xfrm>
        </p:grpSpPr>
        <p:pic>
          <p:nvPicPr>
            <p:cNvPr id="8" name="Content Placeholder 4"/>
            <p:cNvPicPr>
              <a:picLocks noChangeAspect="1"/>
            </p:cNvPicPr>
            <p:nvPr/>
          </p:nvPicPr>
          <p:blipFill rotWithShape="1">
            <a:blip r:embed="rId5"/>
            <a:srcRect l="21230" t="4111" r="22688"/>
            <a:stretch/>
          </p:blipFill>
          <p:spPr>
            <a:xfrm>
              <a:off x="8365608" y="2577563"/>
              <a:ext cx="2582444" cy="2288906"/>
            </a:xfrm>
            <a:prstGeom prst="rect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8085314" y="2171699"/>
              <a:ext cx="31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Damascus" charset="-78"/>
                  <a:ea typeface="Damascus" charset="-78"/>
                  <a:cs typeface="Damascus" charset="-78"/>
                </a:rPr>
                <a:t>TFIDF Method w/out Pronouns</a:t>
              </a:r>
              <a:endParaRPr lang="en-US" dirty="0">
                <a:latin typeface="Damascus" charset="-78"/>
                <a:ea typeface="Damascus" charset="-78"/>
                <a:cs typeface="Damascus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58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/>
              <a:t>Judgment Classification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928172" y="1635031"/>
            <a:ext cx="6216547" cy="3928862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Previous Method: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Judgment = (noun + “to be” verb + adj/adv)</a:t>
            </a:r>
            <a:endParaRPr lang="en-US" sz="1000" dirty="0">
              <a:latin typeface="Damascus" charset="-78"/>
              <a:ea typeface="Damascus" charset="-78"/>
              <a:cs typeface="Damascus" charset="-78"/>
            </a:endParaRPr>
          </a:p>
          <a:p>
            <a:pPr marL="0" indent="0"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New Method:</a:t>
            </a:r>
          </a:p>
          <a:p>
            <a:pPr marL="808038" lvl="1" indent="-390525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Judgment = pronoun + key word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480" y="557334"/>
            <a:ext cx="3283694" cy="54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0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/>
              <a:t>Judgment Classification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7" y="1891429"/>
            <a:ext cx="5389625" cy="3478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89" y="1891429"/>
            <a:ext cx="5094961" cy="34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/>
              <a:t>Pronoun Analysis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7" y="2105227"/>
            <a:ext cx="5270729" cy="30504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806" y="2105226"/>
            <a:ext cx="5248710" cy="305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1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 – Group Scores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00" y="1441343"/>
            <a:ext cx="7067226" cy="455806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730641" y="1691579"/>
            <a:ext cx="542440" cy="51144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445204" y="1294490"/>
            <a:ext cx="1242785" cy="79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Damascus" charset="-78"/>
                <a:ea typeface="Damascus" charset="-78"/>
                <a:cs typeface="Damascus" charset="-78"/>
              </a:rPr>
              <a:t>97%</a:t>
            </a:r>
            <a:endParaRPr lang="en-US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2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20" name="Right Arrow 19"/>
          <p:cNvSpPr/>
          <p:nvPr/>
        </p:nvSpPr>
        <p:spPr>
          <a:xfrm rot="19836278">
            <a:off x="8053734" y="1711443"/>
            <a:ext cx="449629" cy="11632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53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 – Group Scores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01759"/>
              </p:ext>
            </p:extLst>
          </p:nvPr>
        </p:nvGraphicFramePr>
        <p:xfrm>
          <a:off x="528658" y="2513225"/>
          <a:ext cx="5853629" cy="295740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18282"/>
                <a:gridCol w="1555747"/>
                <a:gridCol w="1879600"/>
              </a:tblGrid>
              <a:tr h="49290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Model</a:t>
                      </a:r>
                      <a:endParaRPr lang="en-US" sz="20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Accuracy</a:t>
                      </a:r>
                      <a:endParaRPr lang="en-US" sz="20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Previous Work</a:t>
                      </a:r>
                      <a:endParaRPr lang="en-US" sz="20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/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Random Forest</a:t>
                      </a:r>
                      <a:endParaRPr lang="en-US" sz="2000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96.5</a:t>
                      </a:r>
                      <a:endParaRPr lang="en-US" sz="2000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86.0</a:t>
                      </a:r>
                      <a:endParaRPr lang="en-US" sz="2000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/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SVM</a:t>
                      </a:r>
                      <a:endParaRPr lang="en-US" sz="2000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97.2</a:t>
                      </a:r>
                      <a:endParaRPr lang="en-US" sz="2000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84.0</a:t>
                      </a:r>
                      <a:endParaRPr lang="en-US" sz="2000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/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Boosted Tree</a:t>
                      </a:r>
                      <a:endParaRPr lang="en-US" sz="2000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96.2</a:t>
                      </a:r>
                      <a:endParaRPr lang="en-US" sz="2000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N/A</a:t>
                      </a:r>
                      <a:endParaRPr lang="en-US" sz="2000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/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Artificial</a:t>
                      </a:r>
                      <a:r>
                        <a:rPr lang="en-US" sz="2000" baseline="0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 Neural Net</a:t>
                      </a:r>
                      <a:endParaRPr lang="en-US" sz="2000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N/A</a:t>
                      </a:r>
                      <a:endParaRPr lang="en-US" sz="2000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80.0</a:t>
                      </a:r>
                      <a:endParaRPr lang="en-US" sz="2000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Average</a:t>
                      </a:r>
                      <a:endParaRPr lang="en-US" sz="2000" i="1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96.6</a:t>
                      </a:r>
                      <a:endParaRPr lang="en-US" sz="2000" i="1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83.3</a:t>
                      </a:r>
                      <a:endParaRPr lang="en-US" sz="2000" i="1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2670"/>
              </p:ext>
            </p:extLst>
          </p:nvPr>
        </p:nvGraphicFramePr>
        <p:xfrm>
          <a:off x="7131047" y="2513225"/>
          <a:ext cx="4419600" cy="252348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00300"/>
                <a:gridCol w="2019300"/>
              </a:tblGrid>
              <a:tr h="5046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Model</a:t>
                      </a:r>
                      <a:endParaRPr lang="en-US" sz="20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Accuracy</a:t>
                      </a:r>
                      <a:endParaRPr lang="en-US" sz="20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/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Random Forest</a:t>
                      </a:r>
                      <a:endParaRPr lang="en-US" sz="2000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96.1</a:t>
                      </a:r>
                      <a:endParaRPr lang="en-US" sz="2000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/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SVM</a:t>
                      </a:r>
                      <a:endParaRPr lang="en-US" sz="2000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96.3</a:t>
                      </a:r>
                      <a:endParaRPr lang="en-US" sz="2000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/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Boosted Tree</a:t>
                      </a:r>
                      <a:endParaRPr lang="en-US" sz="2000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95.4</a:t>
                      </a:r>
                      <a:endParaRPr lang="en-US" sz="2000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Average</a:t>
                      </a:r>
                      <a:endParaRPr lang="en-US" sz="2000" i="1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96.0</a:t>
                      </a:r>
                      <a:endParaRPr lang="en-US" sz="2000" i="1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51973" y="1743784"/>
            <a:ext cx="5207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Compared to Previous Methods using Previous Corpus</a:t>
            </a:r>
            <a:endParaRPr lang="en-US" sz="2200" i="1" dirty="0">
              <a:solidFill>
                <a:schemeClr val="tx2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47046" y="1913060"/>
            <a:ext cx="23876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U</a:t>
            </a:r>
            <a:r>
              <a:rPr lang="en-US" sz="2200" i="1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sing Full Data Set</a:t>
            </a:r>
            <a:endParaRPr lang="en-US" sz="2200" i="1" dirty="0">
              <a:solidFill>
                <a:schemeClr val="tx2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111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Single Document Analysis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28173" y="1635030"/>
            <a:ext cx="6869628" cy="4085095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Why Single Documents?</a:t>
            </a:r>
            <a:endParaRPr lang="en-US" sz="2600" dirty="0">
              <a:latin typeface="Damascus" charset="-78"/>
              <a:ea typeface="Damascus" charset="-78"/>
              <a:cs typeface="Damascus" charset="-78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I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dentifying potential spikes or deviations from a groups baseline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Moving towards real-time, on-the-ground analysis</a:t>
            </a:r>
            <a:endParaRPr lang="en-US" sz="2600" dirty="0">
              <a:latin typeface="Damascus" charset="-78"/>
              <a:ea typeface="Damascus" charset="-78"/>
              <a:cs typeface="Damascus" charset="-78"/>
            </a:endParaRP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# of Documents</a:t>
            </a:r>
            <a:endParaRPr lang="en-US" sz="2600" dirty="0">
              <a:latin typeface="Damascus" charset="-78"/>
              <a:ea typeface="Damascus" charset="-78"/>
              <a:cs typeface="Damascus" charset="-78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342</a:t>
            </a:r>
            <a:endParaRPr lang="en-US" sz="2600" dirty="0">
              <a:latin typeface="Damascus" charset="-78"/>
              <a:ea typeface="Damascus" charset="-78"/>
              <a:cs typeface="Damascus" charset="-78"/>
            </a:endParaRP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Results</a:t>
            </a:r>
            <a:endParaRPr lang="en-US" sz="2600" dirty="0">
              <a:latin typeface="Damascus" charset="-78"/>
              <a:ea typeface="Damascus" charset="-78"/>
              <a:cs typeface="Damascus" charset="-78"/>
            </a:endParaRPr>
          </a:p>
          <a:p>
            <a:pPr marL="865188" lvl="1" indent="-419100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~77% accuracy</a:t>
            </a:r>
            <a:endParaRPr lang="en-US" sz="2400" dirty="0">
              <a:latin typeface="Damascus" charset="-78"/>
              <a:ea typeface="Damascus" charset="-78"/>
              <a:cs typeface="Damascus" charset="-7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217134" y="1635030"/>
            <a:ext cx="2986416" cy="3949090"/>
            <a:chOff x="7262718" y="2422486"/>
            <a:chExt cx="2986416" cy="39490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</a14:imgLayer>
                  </a14:imgProps>
                </a:ext>
              </a:extLst>
            </a:blip>
            <a:srcRect t="17641" r="23367"/>
            <a:stretch/>
          </p:blipFill>
          <p:spPr>
            <a:xfrm>
              <a:off x="7270151" y="2422486"/>
              <a:ext cx="816244" cy="112530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</a14:imgLayer>
                  </a14:imgProps>
                </a:ext>
              </a:extLst>
            </a:blip>
            <a:srcRect t="17641" r="23367"/>
            <a:stretch/>
          </p:blipFill>
          <p:spPr>
            <a:xfrm>
              <a:off x="7270151" y="3829766"/>
              <a:ext cx="812528" cy="11201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</a14:imgLayer>
                  </a14:imgProps>
                </a:ext>
              </a:extLst>
            </a:blip>
            <a:srcRect t="17641" r="23367"/>
            <a:stretch/>
          </p:blipFill>
          <p:spPr>
            <a:xfrm>
              <a:off x="7262718" y="5231923"/>
              <a:ext cx="819961" cy="1130428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>
              <a:off x="8359384" y="2777620"/>
              <a:ext cx="630324" cy="4150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8359384" y="4176365"/>
              <a:ext cx="630324" cy="4150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8359384" y="5575110"/>
              <a:ext cx="630324" cy="4150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427723" y="2570091"/>
              <a:ext cx="8214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3">
                      <a:lumMod val="50000"/>
                    </a:schemeClr>
                  </a:solidFill>
                  <a:latin typeface="Damascus" charset="-78"/>
                  <a:ea typeface="Damascus" charset="-78"/>
                  <a:cs typeface="Damascus" charset="-78"/>
                </a:rPr>
                <a:t>3</a:t>
              </a:r>
              <a:endParaRPr lang="en-US" sz="6000" b="1" dirty="0">
                <a:solidFill>
                  <a:schemeClr val="accent3">
                    <a:lumMod val="50000"/>
                  </a:schemeClr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27722" y="3963002"/>
              <a:ext cx="8214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3">
                      <a:lumMod val="50000"/>
                    </a:schemeClr>
                  </a:solidFill>
                  <a:latin typeface="Damascus" charset="-78"/>
                  <a:ea typeface="Damascus" charset="-78"/>
                  <a:cs typeface="Damascus" charset="-78"/>
                </a:rPr>
                <a:t>4</a:t>
              </a:r>
              <a:endParaRPr lang="en-US" sz="6000" b="1" dirty="0">
                <a:solidFill>
                  <a:schemeClr val="accent3">
                    <a:lumMod val="50000"/>
                  </a:schemeClr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399102" y="5355913"/>
              <a:ext cx="8214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3">
                      <a:lumMod val="50000"/>
                    </a:schemeClr>
                  </a:solidFill>
                  <a:latin typeface="Damascus" charset="-78"/>
                  <a:ea typeface="Damascus" charset="-78"/>
                  <a:cs typeface="Damascus" charset="-78"/>
                </a:rPr>
                <a:t>5</a:t>
              </a:r>
              <a:endParaRPr lang="en-US" sz="6000" b="1" dirty="0">
                <a:solidFill>
                  <a:schemeClr val="accent3">
                    <a:lumMod val="50000"/>
                  </a:schemeClr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15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flipH="1" flipV="1">
            <a:off x="850897" y="4869896"/>
            <a:ext cx="3694471" cy="177982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H="1" flipV="1">
            <a:off x="871999" y="2776314"/>
            <a:ext cx="3694471" cy="19080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50897" y="1569380"/>
            <a:ext cx="4228048" cy="1019270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400" dirty="0" smtClean="0">
                <a:latin typeface="Damascus" charset="-78"/>
                <a:ea typeface="Damascus" charset="-78"/>
                <a:cs typeface="Damascus" charset="-78"/>
              </a:rPr>
              <a:t>What are Word </a:t>
            </a:r>
            <a:r>
              <a:rPr lang="en-US" sz="2400" dirty="0" err="1" smtClean="0">
                <a:latin typeface="Damascus" charset="-78"/>
                <a:ea typeface="Damascus" charset="-78"/>
                <a:cs typeface="Damascus" charset="-78"/>
              </a:rPr>
              <a:t>Embeddings</a:t>
            </a:r>
            <a:r>
              <a:rPr lang="en-US" sz="2400" dirty="0" smtClean="0">
                <a:latin typeface="Damascus" charset="-78"/>
                <a:ea typeface="Damascus" charset="-78"/>
                <a:cs typeface="Damascus" charset="-78"/>
              </a:rPr>
              <a:t>?</a:t>
            </a:r>
            <a:endParaRPr lang="en-US" sz="2400" dirty="0">
              <a:latin typeface="Damascus" charset="-78"/>
              <a:ea typeface="Damascus" charset="-78"/>
              <a:cs typeface="Damascus" charset="-78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400" dirty="0" smtClean="0">
                <a:latin typeface="Damascus" charset="-78"/>
                <a:ea typeface="Damascus" charset="-78"/>
                <a:cs typeface="Damascus" charset="-78"/>
              </a:rPr>
              <a:t>Vocabulary mapped to vectors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90074" y="2879604"/>
            <a:ext cx="3777713" cy="717522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When trained on Google News articles, similar words to “book”:</a:t>
            </a:r>
            <a:endParaRPr lang="en-US" dirty="0">
              <a:latin typeface="Damascus" charset="-78"/>
              <a:ea typeface="Damascus" charset="-78"/>
              <a:cs typeface="Damascus" charset="-78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endParaRPr lang="en-US" sz="2600" dirty="0" smtClean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90074" y="4895296"/>
            <a:ext cx="3712303" cy="565703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When trained on Christian News articles, similar words to “book”:</a:t>
            </a:r>
            <a:endParaRPr lang="en-US" dirty="0">
              <a:latin typeface="Damascus" charset="-78"/>
              <a:ea typeface="Damascus" charset="-78"/>
              <a:cs typeface="Damascus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84" t="5247" r="7470" b="4469"/>
          <a:stretch/>
        </p:blipFill>
        <p:spPr>
          <a:xfrm>
            <a:off x="5123503" y="1441343"/>
            <a:ext cx="6656640" cy="422285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35692"/>
              </p:ext>
            </p:extLst>
          </p:nvPr>
        </p:nvGraphicFramePr>
        <p:xfrm>
          <a:off x="890074" y="5461000"/>
          <a:ext cx="3063304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0655"/>
                <a:gridCol w="1632649"/>
              </a:tblGrid>
              <a:tr h="370840"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>
                            <a:lumMod val="50000"/>
                          </a:schemeClr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i="1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church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3">
                            <a:lumMod val="50000"/>
                          </a:schemeClr>
                        </a:buClr>
                        <a:buFont typeface="Arial" charset="0"/>
                        <a:buChar char="•"/>
                      </a:pPr>
                      <a:r>
                        <a:rPr lang="en-US" sz="2000" i="1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self</a:t>
                      </a:r>
                      <a:endParaRPr lang="en-US" sz="2000" i="1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3">
                            <a:lumMod val="50000"/>
                          </a:schemeClr>
                        </a:buClr>
                        <a:buFont typeface="Arial" charset="0"/>
                        <a:buChar char="•"/>
                      </a:pPr>
                      <a:r>
                        <a:rPr lang="en-US" sz="2000" i="1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son</a:t>
                      </a:r>
                      <a:endParaRPr lang="en-US" sz="2000" i="1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3">
                            <a:lumMod val="50000"/>
                          </a:schemeClr>
                        </a:buClr>
                        <a:buFont typeface="Arial" charset="0"/>
                        <a:buChar char="•"/>
                      </a:pPr>
                      <a:r>
                        <a:rPr lang="en-US" sz="2000" i="1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priesthood</a:t>
                      </a:r>
                      <a:endParaRPr lang="en-US" sz="2000" i="1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3">
                            <a:lumMod val="50000"/>
                          </a:schemeClr>
                        </a:buClr>
                        <a:buFont typeface="Arial" charset="0"/>
                        <a:buChar char="•"/>
                      </a:pPr>
                      <a:r>
                        <a:rPr lang="en-US" sz="2000" i="1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tradition</a:t>
                      </a:r>
                      <a:endParaRPr lang="en-US" sz="2000" i="1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3">
                            <a:lumMod val="50000"/>
                          </a:schemeClr>
                        </a:buClr>
                        <a:buFont typeface="Arial" charset="0"/>
                        <a:buChar char="•"/>
                      </a:pPr>
                      <a:endParaRPr lang="en-US" sz="2000" i="1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79432"/>
              </p:ext>
            </p:extLst>
          </p:nvPr>
        </p:nvGraphicFramePr>
        <p:xfrm>
          <a:off x="890074" y="3495628"/>
          <a:ext cx="3676397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748"/>
                <a:gridCol w="1632649"/>
              </a:tblGrid>
              <a:tr h="370840"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>
                            <a:lumMod val="50000"/>
                          </a:schemeClr>
                        </a:buClr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i="1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memoir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3">
                            <a:lumMod val="50000"/>
                          </a:schemeClr>
                        </a:buClr>
                        <a:buFont typeface="Arial" charset="0"/>
                        <a:buChar char="•"/>
                      </a:pPr>
                      <a:r>
                        <a:rPr lang="en-US" sz="2000" i="1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novels</a:t>
                      </a:r>
                      <a:endParaRPr lang="en-US" sz="2000" i="1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3">
                            <a:lumMod val="50000"/>
                          </a:schemeClr>
                        </a:buClr>
                        <a:buFont typeface="Arial" charset="0"/>
                        <a:buChar char="•"/>
                      </a:pPr>
                      <a:r>
                        <a:rPr lang="en-US" sz="2000" i="1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paperback</a:t>
                      </a:r>
                      <a:endParaRPr lang="en-US" sz="2000" i="1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3">
                            <a:lumMod val="50000"/>
                          </a:schemeClr>
                        </a:buClr>
                        <a:buFont typeface="Arial" charset="0"/>
                        <a:buChar char="•"/>
                      </a:pPr>
                      <a:r>
                        <a:rPr lang="en-US" sz="2000" i="1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hardback</a:t>
                      </a:r>
                      <a:endParaRPr lang="en-US" sz="2000" i="1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3">
                            <a:lumMod val="50000"/>
                          </a:schemeClr>
                        </a:buClr>
                        <a:buFont typeface="Arial" charset="0"/>
                        <a:buChar char="•"/>
                      </a:pPr>
                      <a:r>
                        <a:rPr lang="en-US" sz="2000" i="1" dirty="0" smtClean="0">
                          <a:solidFill>
                            <a:schemeClr val="tx2"/>
                          </a:solidFill>
                          <a:latin typeface="Damascus" charset="-78"/>
                          <a:ea typeface="Damascus" charset="-78"/>
                          <a:cs typeface="Damascus" charset="-78"/>
                        </a:rPr>
                        <a:t>autobiography</a:t>
                      </a:r>
                      <a:endParaRPr lang="en-US" sz="2000" i="1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3">
                            <a:lumMod val="50000"/>
                          </a:schemeClr>
                        </a:buClr>
                        <a:buFont typeface="Arial" charset="0"/>
                        <a:buChar char="•"/>
                      </a:pPr>
                      <a:endParaRPr lang="en-US" sz="2000" i="1" dirty="0">
                        <a:solidFill>
                          <a:schemeClr val="tx2"/>
                        </a:solidFill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80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Problem: How to work with Value-Based Groups?</a:t>
            </a:r>
            <a:br>
              <a:rPr lang="en-US" dirty="0" smtClean="0">
                <a:latin typeface="Damascus" charset="-78"/>
                <a:ea typeface="Damascus" charset="-78"/>
                <a:cs typeface="Damascus" charset="-78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28172" y="1635030"/>
            <a:ext cx="10261601" cy="408509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What is a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Value-Based Group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?</a:t>
            </a:r>
          </a:p>
          <a:p>
            <a:pPr marL="865188" lvl="1" indent="-419100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Any 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group motivated by a set of values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Who needs to work with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Value-Based groups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?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US Government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Humanitarian Groups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Business Leaders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Large-Scale Goals: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Real-time recommendations to organizations on the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ground</a:t>
            </a:r>
            <a:endParaRPr lang="en-US" sz="2600" dirty="0"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4790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15386" y="2379887"/>
            <a:ext cx="8361229" cy="209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cap="none" dirty="0" smtClean="0">
                <a:solidFill>
                  <a:schemeClr val="bg2"/>
                </a:solidFill>
                <a:latin typeface="Damascus" charset="-78"/>
                <a:ea typeface="Damascus" charset="-78"/>
                <a:cs typeface="Damascus" charset="-78"/>
              </a:rPr>
              <a:t>Questions?</a:t>
            </a:r>
            <a:endParaRPr lang="en-US" sz="5400" cap="none" dirty="0">
              <a:solidFill>
                <a:schemeClr val="bg2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5501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UVa</a:t>
            </a:r>
            <a:r>
              <a:rPr lang="en-US" dirty="0" smtClean="0"/>
              <a:t> Center for Religion, Politics, </a:t>
            </a:r>
            <a:r>
              <a:rPr lang="en-US" smtClean="0"/>
              <a:t>and Conflict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371600" y="2460168"/>
            <a:ext cx="5263736" cy="358140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Font typeface="Franklin Gothic Book" panose="020B0503020102020204" pitchFamily="34" charset="0"/>
              <a:buNone/>
            </a:pPr>
            <a:r>
              <a:rPr lang="en-US" sz="3000" b="1" dirty="0" smtClean="0">
                <a:solidFill>
                  <a:schemeClr val="accent3"/>
                </a:solidFill>
                <a:latin typeface="Damascus" charset="-78"/>
                <a:ea typeface="Damascus" charset="-78"/>
                <a:cs typeface="Damascus" charset="-78"/>
              </a:rPr>
              <a:t>1-9</a:t>
            </a:r>
            <a:r>
              <a:rPr lang="en-US" sz="3000" dirty="0" smtClean="0">
                <a:latin typeface="Damascus" charset="-78"/>
                <a:ea typeface="Damascus" charset="-78"/>
                <a:cs typeface="Damascus" charset="-78"/>
              </a:rPr>
              <a:t> Linguistic Rigidity Scale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Font typeface="Franklin Gothic Book" panose="020B0503020102020204" pitchFamily="34" charset="0"/>
              <a:buNone/>
            </a:pPr>
            <a:endParaRPr lang="en-US" sz="1000" dirty="0" smtClean="0">
              <a:latin typeface="Damascus" charset="-78"/>
              <a:ea typeface="Damascus" charset="-78"/>
              <a:cs typeface="Damascus" charset="-78"/>
            </a:endParaRPr>
          </a:p>
          <a:p>
            <a:pPr marL="692150" lvl="1" indent="-461963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Number of definitions not the definition itself is what matters</a:t>
            </a:r>
          </a:p>
          <a:p>
            <a:pPr marL="692150" lvl="1" indent="-461963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endParaRPr lang="en-US" sz="1000" dirty="0" smtClean="0">
              <a:latin typeface="Damascus" charset="-78"/>
              <a:ea typeface="Damascus" charset="-78"/>
              <a:cs typeface="Damascus" charset="-78"/>
            </a:endParaRPr>
          </a:p>
          <a:p>
            <a:pPr marL="692150" lvl="1" indent="-461963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Venuti et al. automated model</a:t>
            </a:r>
          </a:p>
          <a:p>
            <a:endParaRPr lang="en-US" sz="2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765963" y="2773380"/>
            <a:ext cx="4862286" cy="534237"/>
            <a:chOff x="6635336" y="2773380"/>
            <a:chExt cx="4862286" cy="53423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635336" y="3293101"/>
              <a:ext cx="4862286" cy="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635336" y="2773380"/>
              <a:ext cx="4862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/>
                  </a:solidFill>
                  <a:latin typeface="Damascus" charset="-78"/>
                  <a:ea typeface="Damascus" charset="-78"/>
                  <a:cs typeface="Damascus" charset="-78"/>
                </a:rPr>
                <a:t>1     2     3     4     5     6     7     8     9</a:t>
              </a:r>
              <a:endParaRPr lang="en-US" sz="2400" dirty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6838536" y="3147961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368309" y="3155221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927107" y="3147959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485905" y="3155221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030199" y="3147965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9603505" y="3155219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0118770" y="3147961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0692078" y="3155218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1221853" y="3162477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44494" y="4190158"/>
            <a:ext cx="6881114" cy="1851410"/>
            <a:chOff x="5175975" y="4260344"/>
            <a:chExt cx="6881114" cy="1851410"/>
          </a:xfrm>
        </p:grpSpPr>
        <p:sp>
          <p:nvSpPr>
            <p:cNvPr id="33" name="Rounded Rectangle 32"/>
            <p:cNvSpPr/>
            <p:nvPr/>
          </p:nvSpPr>
          <p:spPr>
            <a:xfrm>
              <a:off x="7711469" y="4260344"/>
              <a:ext cx="1689111" cy="72886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75975" y="5632359"/>
              <a:ext cx="1735892" cy="468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Damascus" charset="-78"/>
                  <a:ea typeface="Damascus" charset="-78"/>
                  <a:cs typeface="Damascus" charset="-78"/>
                </a:rPr>
                <a:t>Self-Sacrifice</a:t>
              </a:r>
              <a:endParaRPr lang="en-US" sz="2000" dirty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127392" y="4430849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Damascus" charset="-78"/>
                  <a:ea typeface="Damascus" charset="-78"/>
                  <a:cs typeface="Damascus" charset="-78"/>
                </a:rPr>
                <a:t>Holy</a:t>
              </a:r>
              <a:endParaRPr lang="en-US" sz="2400" b="1" dirty="0">
                <a:solidFill>
                  <a:schemeClr val="bg1"/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11867" y="5643272"/>
              <a:ext cx="1659120" cy="468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Damascus" charset="-78"/>
                  <a:ea typeface="Damascus" charset="-78"/>
                  <a:cs typeface="Damascus" charset="-78"/>
                </a:rPr>
                <a:t>Compassion</a:t>
              </a:r>
              <a:endParaRPr lang="en-US" sz="2000" dirty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689893" y="5643272"/>
              <a:ext cx="1204064" cy="468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Damascus" charset="-78"/>
                  <a:ea typeface="Damascus" charset="-78"/>
                  <a:cs typeface="Damascus" charset="-78"/>
                </a:rPr>
                <a:t>Wisdom</a:t>
              </a:r>
              <a:endParaRPr lang="en-US" sz="2000" dirty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890068" y="5632359"/>
              <a:ext cx="2167021" cy="468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Damascus" charset="-78"/>
                  <a:ea typeface="Damascus" charset="-78"/>
                  <a:cs typeface="Damascus" charset="-78"/>
                </a:rPr>
                <a:t>Trustworthiness</a:t>
              </a:r>
              <a:endParaRPr lang="en-US" sz="2000" dirty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7741427" y="5116170"/>
              <a:ext cx="435806" cy="527103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8905462" y="5116170"/>
              <a:ext cx="386463" cy="527103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9525667" y="4927863"/>
              <a:ext cx="1447912" cy="704496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6043922" y="4927863"/>
              <a:ext cx="1542461" cy="704496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Down Arrow 42"/>
          <p:cNvSpPr/>
          <p:nvPr/>
        </p:nvSpPr>
        <p:spPr>
          <a:xfrm>
            <a:off x="8390262" y="2101517"/>
            <a:ext cx="389579" cy="601677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4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536773" y="2225275"/>
            <a:ext cx="4186906" cy="2507846"/>
            <a:chOff x="7607305" y="2176145"/>
            <a:chExt cx="4186906" cy="250784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07305" y="2176145"/>
              <a:ext cx="1954998" cy="2507846"/>
            </a:xfrm>
            <a:prstGeom prst="rect">
              <a:avLst/>
            </a:prstGeom>
          </p:spPr>
        </p:pic>
        <p:sp>
          <p:nvSpPr>
            <p:cNvPr id="25" name="Right Arrow 24"/>
            <p:cNvSpPr/>
            <p:nvPr/>
          </p:nvSpPr>
          <p:spPr>
            <a:xfrm>
              <a:off x="9675546" y="2997839"/>
              <a:ext cx="1008173" cy="5889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972800" y="2749120"/>
              <a:ext cx="8214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 smtClean="0">
                  <a:solidFill>
                    <a:schemeClr val="accent3">
                      <a:lumMod val="50000"/>
                    </a:schemeClr>
                  </a:solidFill>
                  <a:latin typeface="Damascus" charset="-78"/>
                  <a:ea typeface="Damascus" charset="-78"/>
                  <a:cs typeface="Damascus" charset="-78"/>
                </a:rPr>
                <a:t>5</a:t>
              </a:r>
              <a:endParaRPr lang="en-US" sz="7200" b="1" dirty="0">
                <a:solidFill>
                  <a:schemeClr val="accent3">
                    <a:lumMod val="50000"/>
                  </a:schemeClr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About Our Data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8172" y="1635030"/>
            <a:ext cx="10261601" cy="4085095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Input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Raw ideological text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Output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Number on Linguistic Rigidity Scale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Sources:</a:t>
            </a:r>
          </a:p>
          <a:p>
            <a:pPr marL="865188" lvl="1" indent="-419100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Last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year’s 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corpus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New Groups</a:t>
            </a:r>
          </a:p>
          <a:p>
            <a:pPr marL="1146175" lvl="2" indent="-366713" fontAlgn="base">
              <a:buClr>
                <a:schemeClr val="accent3">
                  <a:lumMod val="50000"/>
                </a:schemeClr>
              </a:buClr>
              <a:buSzPct val="100000"/>
              <a:buFont typeface="Wingdings" charset="2"/>
              <a:buChar char="§"/>
            </a:pPr>
            <a:r>
              <a:rPr lang="en-US" sz="2400" dirty="0">
                <a:latin typeface="Damascus" charset="-78"/>
                <a:ea typeface="Damascus" charset="-78"/>
                <a:cs typeface="Damascus" charset="-78"/>
              </a:rPr>
              <a:t>Web Scraping</a:t>
            </a:r>
          </a:p>
          <a:p>
            <a:pPr marL="1146175" lvl="2" indent="-366713" fontAlgn="base">
              <a:buClr>
                <a:schemeClr val="accent3">
                  <a:lumMod val="50000"/>
                </a:schemeClr>
              </a:buClr>
              <a:buSzPct val="100000"/>
              <a:buFont typeface="Wingdings" charset="2"/>
              <a:buChar char="§"/>
            </a:pPr>
            <a:r>
              <a:rPr lang="en-US" sz="2400" dirty="0">
                <a:latin typeface="Damascus" charset="-78"/>
                <a:ea typeface="Damascus" charset="-78"/>
                <a:cs typeface="Damascus" charset="-78"/>
              </a:rPr>
              <a:t>OCR for PDFs</a:t>
            </a:r>
          </a:p>
        </p:txBody>
      </p:sp>
    </p:spTree>
    <p:extLst>
      <p:ext uri="{BB962C8B-B14F-4D97-AF65-F5344CB8AC3E}">
        <p14:creationId xmlns:p14="http://schemas.microsoft.com/office/powerpoint/2010/main" val="33550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15386" y="2379887"/>
            <a:ext cx="8361229" cy="209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cap="none" dirty="0" smtClean="0">
                <a:solidFill>
                  <a:schemeClr val="bg2"/>
                </a:solidFill>
                <a:latin typeface="Damascus" charset="-78"/>
                <a:ea typeface="Damascus" charset="-78"/>
                <a:cs typeface="Damascus" charset="-78"/>
              </a:rPr>
              <a:t>Technical Approach</a:t>
            </a:r>
            <a:endParaRPr lang="en-US" sz="5400" cap="none" dirty="0">
              <a:solidFill>
                <a:schemeClr val="bg2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500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Context </a:t>
            </a:r>
            <a:r>
              <a:rPr lang="en-US" dirty="0"/>
              <a:t>Vectors</a:t>
            </a:r>
          </a:p>
        </p:txBody>
      </p:sp>
      <p:pic>
        <p:nvPicPr>
          <p:cNvPr id="8" name="Picture 2" descr="https://lh4.googleusercontent.com/novO38FHioga_PN4EcP8ILNgx5tbCA0-UyQ-FM98_UG8z3EDOP-f2pzgzx44YLTzQDKwEUu2-rJkLNh39qSzlQDWT6cwOgpHwlhL0T4lA6m02Vilp7--ix--D8Dg_l7cb-fnAZM7QH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2033588"/>
            <a:ext cx="98393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76338" y="5201916"/>
            <a:ext cx="2226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Raw Text</a:t>
            </a:r>
            <a:endParaRPr lang="en-US" sz="2400" b="1" dirty="0">
              <a:solidFill>
                <a:schemeClr val="tx2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235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Context </a:t>
            </a:r>
            <a:r>
              <a:rPr lang="en-US" dirty="0"/>
              <a:t>Vectors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76338" y="5201916"/>
            <a:ext cx="265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Identify Keywords</a:t>
            </a:r>
            <a:endParaRPr lang="en-US" sz="2400" b="1" dirty="0">
              <a:solidFill>
                <a:schemeClr val="tx2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pic>
        <p:nvPicPr>
          <p:cNvPr id="12" name="Picture 2" descr="https://lh3.googleusercontent.com/91NVIDKtAIJJNZdi2oH_6dGTaTTml5xVb3FBnSwxWKYtgzgm59FCWP2rq13slPHAW1LlfFrrg9V5gs1_CztqaSgSTmsZUNE-eEJdwJsgYRd91wlLfsdjyU-CKcEtVFl8w_ABvSqyhs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2024063"/>
            <a:ext cx="1000125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8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Context </a:t>
            </a:r>
            <a:r>
              <a:rPr lang="en-US" dirty="0"/>
              <a:t>Vectors</a:t>
            </a:r>
          </a:p>
        </p:txBody>
      </p:sp>
      <p:pic>
        <p:nvPicPr>
          <p:cNvPr id="14" name="Picture 2" descr="https://lh3.googleusercontent.com/xJQ_PubGkaj8bIi_3TvqvgntwqkLHBR8yBP5OrAFRu75Eua0eFeegCxOySGiHOVb42VbcAcsT6hIfH8izv2Luaz-7Hi-twcSLChoQG3Afc9iKrmnhhYmDbLpy6vqTc43N_gYdxAo9Y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033588"/>
            <a:ext cx="98774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176338" y="5201916"/>
            <a:ext cx="4716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Collect words </a:t>
            </a:r>
            <a:r>
              <a:rPr lang="en-US" sz="2400" b="1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in context vector</a:t>
            </a:r>
            <a:endParaRPr lang="en-US" sz="2400" b="1" dirty="0">
              <a:solidFill>
                <a:schemeClr val="tx2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1231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Context </a:t>
            </a:r>
            <a:r>
              <a:rPr lang="en-US" dirty="0"/>
              <a:t>Vectors</a:t>
            </a:r>
          </a:p>
        </p:txBody>
      </p:sp>
      <p:pic>
        <p:nvPicPr>
          <p:cNvPr id="11" name="Picture 2" descr="https://lh5.googleusercontent.com/n1btC2wRWV5KfwXhFhZpQ48ImKB9XEZRYXQZfbpNjthMy04BMwpVNmpXObVm3WbU6zq9pfiwn3OUrO_NKF-h04UH751OGG1Wv51zw9Aeyu-9HsvL5Q-lfWbeg1TAZAhFthbfa9mvOF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14538"/>
            <a:ext cx="99536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66925" y="5101002"/>
            <a:ext cx="10291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Repeat for all occurrences of keyword</a:t>
            </a:r>
          </a:p>
          <a:p>
            <a:pPr marL="457200" indent="-457200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Singular Value Decomposition to vector of length 100</a:t>
            </a:r>
          </a:p>
          <a:p>
            <a:pPr marL="457200" indent="-457200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Calculate Average Semantic Density and Distributional Co-occurrence Score</a:t>
            </a:r>
            <a:endParaRPr lang="en-US" sz="2400" b="1" dirty="0">
              <a:solidFill>
                <a:schemeClr val="tx2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9604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1646</TotalTime>
  <Words>460</Words>
  <Application>Microsoft Macintosh PowerPoint</Application>
  <PresentationFormat>Widescreen</PresentationFormat>
  <Paragraphs>203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Unicode MS</vt:lpstr>
      <vt:lpstr>Calibri</vt:lpstr>
      <vt:lpstr>Damascus</vt:lpstr>
      <vt:lpstr>Franklin Gothic Book</vt:lpstr>
      <vt:lpstr>Wingdings</vt:lpstr>
      <vt:lpstr>Crop</vt:lpstr>
      <vt:lpstr>Computational Analysis of Religious and Ideological Linguistic Behavior</vt:lpstr>
      <vt:lpstr>Problem: How to work with Value-Based Groups?  </vt:lpstr>
      <vt:lpstr>UVa Center for Religion, Politics, and Conflict </vt:lpstr>
      <vt:lpstr>About Our Data </vt:lpstr>
      <vt:lpstr>PowerPoint Presentation</vt:lpstr>
      <vt:lpstr>Context Vectors</vt:lpstr>
      <vt:lpstr>Context Vectors</vt:lpstr>
      <vt:lpstr>Context Vectors</vt:lpstr>
      <vt:lpstr>Context Vectors</vt:lpstr>
      <vt:lpstr>PowerPoint Presentation</vt:lpstr>
      <vt:lpstr>TFIDF Matrix</vt:lpstr>
      <vt:lpstr>Value Words</vt:lpstr>
      <vt:lpstr>Judgment Classification</vt:lpstr>
      <vt:lpstr>Judgment Classification</vt:lpstr>
      <vt:lpstr>Pronoun Analysis</vt:lpstr>
      <vt:lpstr>Results – Group Scores</vt:lpstr>
      <vt:lpstr>Results – Group Scores</vt:lpstr>
      <vt:lpstr>Single Document Analysis</vt:lpstr>
      <vt:lpstr>Word Embeddings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Analysis of Reliougs and Idealogical lingusitc Behavior</dc:title>
  <dc:creator>Leigh Harton</dc:creator>
  <cp:lastModifiedBy>Leigh Harton</cp:lastModifiedBy>
  <cp:revision>95</cp:revision>
  <cp:lastPrinted>2016-11-15T00:09:57Z</cp:lastPrinted>
  <dcterms:created xsi:type="dcterms:W3CDTF">2016-10-04T15:37:45Z</dcterms:created>
  <dcterms:modified xsi:type="dcterms:W3CDTF">2017-04-07T01:09:37Z</dcterms:modified>
</cp:coreProperties>
</file>